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0825" cy="2159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de-DE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67338" y="0"/>
            <a:ext cx="3778250" cy="215900"/>
          </a:xfrm>
          <a:prstGeom prst="rect">
            <a:avLst/>
          </a:prstGeom>
          <a:solidFill>
            <a:srgbClr val="EE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FF0040"/>
              </a:solidFill>
            </a:endParaRPr>
          </a:p>
        </p:txBody>
      </p:sp>
      <p:pic>
        <p:nvPicPr>
          <p:cNvPr id="6" name="Picture 14" descr="C:\Users\heie\Desktop\Endorsement Suite complete\Endorsement-Suite-For-Digital\150px\White Flag Outlined\Left\FULL COLOUR\HEX-150px-L-primary_endorse_flag-white-FULL_COLOUR-RGB-out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8063"/>
            <a:ext cx="7286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C:\Users\heie\Desktop\Endorsement Suite complete\Endorsement-Suite-For-Digital\150px\White Flag Outlined\Left\FULL COLOUR\HEX-150px-L-primary_endorse_flag-white-FULL_COLOUR-RGB-out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8063"/>
            <a:ext cx="7286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when i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75238"/>
            <a:ext cx="3810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2068513"/>
            <a:ext cx="7700962" cy="134937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508375"/>
            <a:ext cx="7700962" cy="1439863"/>
          </a:xfrm>
        </p:spPr>
        <p:txBody>
          <a:bodyPr/>
          <a:lstStyle>
            <a:lvl1pPr algn="ctr">
              <a:defRPr sz="2800" b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9278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8097837" cy="900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138" y="1574800"/>
            <a:ext cx="8097837" cy="4292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de-CH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8097837" cy="900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9138" y="1574800"/>
            <a:ext cx="3971925" cy="429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3463" y="1574800"/>
            <a:ext cx="3973512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43463" y="3797300"/>
            <a:ext cx="3973512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2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19138" y="539750"/>
            <a:ext cx="8097837" cy="900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9138" y="1574800"/>
            <a:ext cx="3971925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3463" y="1574800"/>
            <a:ext cx="3973512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19138" y="3797300"/>
            <a:ext cx="3971925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3463" y="3797300"/>
            <a:ext cx="3973512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7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574800"/>
            <a:ext cx="8097837" cy="429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8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ogo_Leica_Geosyste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5969000"/>
            <a:ext cx="2541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CH" sz="2600" b="1">
                <a:solidFill>
                  <a:srgbClr val="EE003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586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720725" y="1570370"/>
            <a:ext cx="3927475" cy="425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4838700" y="1570370"/>
            <a:ext cx="3978275" cy="425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87499"/>
            <a:ext cx="3970800" cy="587375"/>
          </a:xfrm>
        </p:spPr>
        <p:txBody>
          <a:bodyPr/>
          <a:lstStyle>
            <a:lvl1pPr marL="0" indent="0">
              <a:lnSpc>
                <a:spcPts val="2300"/>
              </a:lnSpc>
              <a:spcBef>
                <a:spcPts val="400"/>
              </a:spcBef>
              <a:buNone/>
              <a:def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463" y="1587499"/>
            <a:ext cx="3970800" cy="587375"/>
          </a:xfrm>
        </p:spPr>
        <p:txBody>
          <a:bodyPr/>
          <a:lstStyle>
            <a:lvl1pPr marL="0" indent="0">
              <a:lnSpc>
                <a:spcPts val="2300"/>
              </a:lnSpc>
              <a:spcBef>
                <a:spcPts val="400"/>
              </a:spcBef>
              <a:buNone/>
              <a:def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8097837" cy="900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720725" y="2190750"/>
            <a:ext cx="3927475" cy="367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4838700" y="2190750"/>
            <a:ext cx="3978275" cy="367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6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7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25462"/>
          </a:xfrm>
        </p:spPr>
        <p:txBody>
          <a:bodyPr/>
          <a:lstStyle>
            <a:lvl1pPr marL="0" indent="0">
              <a:buNone/>
              <a:defRPr sz="16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3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8097837" cy="900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9138" y="1574800"/>
            <a:ext cx="3971925" cy="4292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43463" y="1574800"/>
            <a:ext cx="3973512" cy="4292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2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574800"/>
            <a:ext cx="8097837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0825" cy="2159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FF004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67338" y="0"/>
            <a:ext cx="3778250" cy="215900"/>
          </a:xfrm>
          <a:prstGeom prst="rect">
            <a:avLst/>
          </a:prstGeom>
          <a:solidFill>
            <a:srgbClr val="EE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80808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8097837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Titelformat zu bearbeiten</a:t>
            </a:r>
          </a:p>
        </p:txBody>
      </p:sp>
      <p:sp>
        <p:nvSpPr>
          <p:cNvPr id="543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343650"/>
            <a:ext cx="3819525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defRPr sz="8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727075" y="6340475"/>
            <a:ext cx="4667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60D3AA-C3A5-406B-AD9C-19B979D280F3}" type="slidenum">
              <a:rPr lang="en-US" sz="800"/>
              <a:pPr eaLnBrk="1" hangingPunct="1">
                <a:spcBef>
                  <a:spcPct val="0"/>
                </a:spcBef>
              </a:pPr>
              <a:t>‹#›</a:t>
            </a:fld>
            <a:endParaRPr lang="en-GB" sz="800"/>
          </a:p>
        </p:txBody>
      </p:sp>
      <p:pic>
        <p:nvPicPr>
          <p:cNvPr id="1032" name="Picture 8" descr="Logo_Leica_Geosystems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5969000"/>
            <a:ext cx="2541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10"/>
          <p:cNvSpPr txBox="1">
            <a:spLocks noChangeArrowheads="1"/>
          </p:cNvSpPr>
          <p:nvPr/>
        </p:nvSpPr>
        <p:spPr bwMode="auto">
          <a:xfrm>
            <a:off x="727075" y="6340475"/>
            <a:ext cx="4667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450E26-482C-4784-AB5B-D3F3C94C0785}" type="slidenum">
              <a:rPr lang="en-US" sz="800"/>
              <a:pPr eaLnBrk="1" hangingPunct="1">
                <a:spcBef>
                  <a:spcPct val="0"/>
                </a:spcBef>
              </a:pPr>
              <a:t>‹#›</a:t>
            </a:fld>
            <a:endParaRPr lang="en-GB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EE00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EE00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EE00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EE00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EE00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6000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288925" indent="-287338" algn="l" rtl="0" eaLnBrk="1" fontAlgn="base" hangingPunct="1">
        <a:spcBef>
          <a:spcPct val="20000"/>
        </a:spcBef>
        <a:spcAft>
          <a:spcPct val="60000"/>
        </a:spcAft>
        <a:buClr>
          <a:srgbClr val="EE0033"/>
        </a:buClr>
        <a:buSzPct val="100000"/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2pPr>
      <a:lvl3pPr marL="571500" indent="-280988" algn="l" rtl="0" eaLnBrk="1" fontAlgn="base" hangingPunct="1">
        <a:spcBef>
          <a:spcPct val="0"/>
        </a:spcBef>
        <a:spcAft>
          <a:spcPct val="60000"/>
        </a:spcAft>
        <a:buClr>
          <a:srgbClr val="EE0033"/>
        </a:buClr>
        <a:buSzPct val="10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857250" indent="-284163" algn="l" rtl="0" eaLnBrk="1" fontAlgn="base" hangingPunct="1">
        <a:spcBef>
          <a:spcPct val="0"/>
        </a:spcBef>
        <a:spcAft>
          <a:spcPct val="60000"/>
        </a:spcAft>
        <a:buClr>
          <a:srgbClr val="EE0033"/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146175" indent="-287338" algn="l" rtl="0" eaLnBrk="1" fontAlgn="base" hangingPunct="1">
        <a:spcBef>
          <a:spcPct val="0"/>
        </a:spcBef>
        <a:spcAft>
          <a:spcPct val="60000"/>
        </a:spcAft>
        <a:buClr>
          <a:srgbClr val="EE0033"/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603375" indent="-287338" algn="l" rtl="0" eaLnBrk="1" fontAlgn="base" hangingPunct="1">
        <a:spcBef>
          <a:spcPct val="0"/>
        </a:spcBef>
        <a:spcAft>
          <a:spcPct val="60000"/>
        </a:spcAft>
        <a:buClr>
          <a:schemeClr val="tx2"/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060575" indent="-287338" algn="l" rtl="0" eaLnBrk="1" fontAlgn="base" hangingPunct="1">
        <a:spcBef>
          <a:spcPct val="0"/>
        </a:spcBef>
        <a:spcAft>
          <a:spcPct val="60000"/>
        </a:spcAft>
        <a:buClr>
          <a:schemeClr val="tx2"/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517775" indent="-287338" algn="l" rtl="0" eaLnBrk="1" fontAlgn="base" hangingPunct="1">
        <a:spcBef>
          <a:spcPct val="0"/>
        </a:spcBef>
        <a:spcAft>
          <a:spcPct val="60000"/>
        </a:spcAft>
        <a:buClr>
          <a:schemeClr val="tx2"/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974975" indent="-287338" algn="l" rtl="0" eaLnBrk="1" fontAlgn="base" hangingPunct="1">
        <a:spcBef>
          <a:spcPct val="0"/>
        </a:spcBef>
        <a:spcAft>
          <a:spcPct val="60000"/>
        </a:spcAft>
        <a:buClr>
          <a:schemeClr val="tx2"/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Creating User Defined Targets on the ScanStation P-16/30/40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A Quick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newer P16/P30/P40 series scanner cannot be used to acquire older blue and white C10 targets of any kind.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When a C10 and a P16/P30/P40 are used on the same scene, some thought will need to be given as to how to register scan data from the two different instruments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914400" y="3810000"/>
            <a:ext cx="3962400" cy="16002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114800" y="3810000"/>
            <a:ext cx="3962400" cy="16002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28693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C10 ScanWorld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4343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P16/30/40 ScanWorld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495800" y="4639901"/>
            <a:ext cx="0" cy="106680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4434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07375" cy="4292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Leica ScanStation P16/P30/P40 has a new type of laser with a different wavelength than all previous generation ScanStations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new 4.5” </a:t>
            </a:r>
            <a:r>
              <a:rPr lang="en-US" u="sng" dirty="0" smtClean="0"/>
              <a:t>black and white </a:t>
            </a:r>
            <a:r>
              <a:rPr lang="en-US" dirty="0" smtClean="0"/>
              <a:t>Tilt-N-Turn target (GZT21) was also introduced and is intended to be the primary-use target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Users of the new scanners will note that 3” planar targets no longer appear in the ScanStation’s default target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3” planar targets are used to create Leica Twin-Target </a:t>
            </a:r>
            <a:r>
              <a:rPr lang="en-US" dirty="0"/>
              <a:t>P</a:t>
            </a:r>
            <a:r>
              <a:rPr lang="en-US" dirty="0" smtClean="0"/>
              <a:t>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TTP for the ScanStation </a:t>
            </a:r>
            <a:r>
              <a:rPr lang="en-US" u="sng" dirty="0" smtClean="0"/>
              <a:t>C10</a:t>
            </a:r>
            <a:r>
              <a:rPr lang="en-US" dirty="0" smtClean="0"/>
              <a:t> uses </a:t>
            </a:r>
            <a:r>
              <a:rPr lang="en-US" u="sng" dirty="0" smtClean="0"/>
              <a:t>blue and white </a:t>
            </a:r>
            <a:r>
              <a:rPr lang="en-US" dirty="0" smtClean="0"/>
              <a:t>3” targets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TTP for the ScanStation </a:t>
            </a:r>
            <a:r>
              <a:rPr lang="en-US" u="sng" dirty="0"/>
              <a:t>P20</a:t>
            </a:r>
            <a:r>
              <a:rPr lang="en-US" dirty="0"/>
              <a:t> uses </a:t>
            </a:r>
            <a:r>
              <a:rPr lang="en-US" u="sng" dirty="0"/>
              <a:t>gray and white </a:t>
            </a:r>
            <a:r>
              <a:rPr lang="en-US" dirty="0"/>
              <a:t>3” </a:t>
            </a:r>
            <a:r>
              <a:rPr lang="en-US" dirty="0" smtClean="0"/>
              <a:t>targets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These instructions show you how to create user defined targets so that you can use your </a:t>
            </a:r>
            <a:r>
              <a:rPr lang="en-US" u="sng" dirty="0" smtClean="0"/>
              <a:t>gray and white </a:t>
            </a:r>
            <a:r>
              <a:rPr lang="en-US" dirty="0" smtClean="0"/>
              <a:t>TTP’s with </a:t>
            </a:r>
            <a:r>
              <a:rPr lang="en-US" u="sng" dirty="0" smtClean="0"/>
              <a:t>P30/40</a:t>
            </a:r>
          </a:p>
        </p:txBody>
      </p:sp>
    </p:spTree>
    <p:extLst>
      <p:ext uri="{BB962C8B-B14F-4D97-AF65-F5344CB8AC3E}">
        <p14:creationId xmlns:p14="http://schemas.microsoft.com/office/powerpoint/2010/main" val="20273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ScanStation P30/40 can actually scan a 3” gray and white target just fine provided the user doesn’t point the target directly at the scanner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small rotation of 10 to 15 degrees will permit it to acquire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Prior to doing so (and after every time you </a:t>
            </a:r>
            <a:r>
              <a:rPr lang="en-US" dirty="0" err="1" smtClean="0"/>
              <a:t>reflash</a:t>
            </a:r>
            <a:r>
              <a:rPr lang="en-US" dirty="0" smtClean="0"/>
              <a:t> the firmware on your ScanStation) you will need to manually enter the following target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1 -  </a:t>
            </a:r>
            <a:r>
              <a:rPr lang="en-US" dirty="0"/>
              <a:t>From the Main Menu Select </a:t>
            </a:r>
            <a:r>
              <a:rPr lang="en-US" dirty="0" smtClean="0"/>
              <a:t>“Manage”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599"/>
            <a:ext cx="5410200" cy="434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638800" y="2286000"/>
            <a:ext cx="1295400" cy="13716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599"/>
            <a:ext cx="5410200" cy="434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Step 2 -  </a:t>
            </a:r>
            <a:r>
              <a:rPr lang="en-US" dirty="0"/>
              <a:t>Then select </a:t>
            </a:r>
            <a:r>
              <a:rPr lang="en-US" dirty="0" smtClean="0"/>
              <a:t>“Targets”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886200" y="2971800"/>
            <a:ext cx="1295400" cy="13716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062" y="1371598"/>
            <a:ext cx="5407937" cy="434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Step 3 -  Select “New”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514600" y="4876800"/>
            <a:ext cx="1295400" cy="13716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4 -</a:t>
            </a:r>
            <a:r>
              <a:rPr lang="en-US" dirty="0"/>
              <a:t>Type in the </a:t>
            </a:r>
            <a:r>
              <a:rPr lang="en-US" dirty="0" smtClean="0"/>
              <a:t>Target’s </a:t>
            </a:r>
            <a:r>
              <a:rPr lang="en-US" dirty="0"/>
              <a:t>Name and </a:t>
            </a:r>
            <a:r>
              <a:rPr lang="en-US" dirty="0" smtClean="0"/>
              <a:t>Height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598"/>
            <a:ext cx="5407937" cy="434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 bwMode="auto">
          <a:xfrm flipH="1">
            <a:off x="4876800" y="2955956"/>
            <a:ext cx="1447800" cy="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6400800" y="2438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this type even though you will be scanning a 3” gray and white P20 target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228600" y="4876800"/>
            <a:ext cx="1295400" cy="13716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5925234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 “Store” to complete entry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1485900" y="6019800"/>
            <a:ext cx="266700" cy="15240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37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target now appears </a:t>
            </a:r>
            <a:r>
              <a:rPr lang="en-US" dirty="0"/>
              <a:t>in your target list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432" y="1295399"/>
            <a:ext cx="5407937" cy="433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flipH="1">
            <a:off x="4038600" y="990600"/>
            <a:ext cx="2590800" cy="266700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521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the process for all desired user defined targets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9887" y="17526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b="1" dirty="0"/>
              <a:t>TTP Top with Extension. Height is </a:t>
            </a:r>
            <a:r>
              <a:rPr lang="en-US" b="1" dirty="0" smtClean="0"/>
              <a:t>2.15m - </a:t>
            </a:r>
            <a:r>
              <a:rPr lang="en-US" b="1" dirty="0" smtClean="0">
                <a:solidFill>
                  <a:srgbClr val="FF0000"/>
                </a:solidFill>
              </a:rPr>
              <a:t>DONE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ct val="200000"/>
              </a:lnSpc>
            </a:pPr>
            <a:r>
              <a:rPr lang="en-US" b="1" dirty="0"/>
              <a:t>TTP Bottom with Extension.  Height is </a:t>
            </a:r>
            <a:r>
              <a:rPr lang="en-US" b="1" dirty="0" smtClean="0"/>
              <a:t>0.45m – TO BE ENTERED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TTP Top w/o Extension. Height is </a:t>
            </a:r>
            <a:r>
              <a:rPr lang="en-US" b="1" dirty="0" smtClean="0"/>
              <a:t>1.90m </a:t>
            </a:r>
            <a:r>
              <a:rPr lang="en-US" b="1" dirty="0" smtClean="0"/>
              <a:t>– TO BE ENTERED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TTP Bottom w/o Extension. Height is </a:t>
            </a:r>
            <a:r>
              <a:rPr lang="en-US" b="1" dirty="0" smtClean="0"/>
              <a:t>0.2m </a:t>
            </a:r>
            <a:r>
              <a:rPr lang="en-US" b="1" dirty="0" smtClean="0"/>
              <a:t>– TO BE ENTERED</a:t>
            </a:r>
          </a:p>
        </p:txBody>
      </p:sp>
    </p:spTree>
    <p:extLst>
      <p:ext uri="{BB962C8B-B14F-4D97-AF65-F5344CB8AC3E}">
        <p14:creationId xmlns:p14="http://schemas.microsoft.com/office/powerpoint/2010/main" val="25182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ica Geosystems">
  <a:themeElements>
    <a:clrScheme name="Leica">
      <a:dk1>
        <a:srgbClr val="595959"/>
      </a:dk1>
      <a:lt1>
        <a:srgbClr val="FFFFFF"/>
      </a:lt1>
      <a:dk2>
        <a:srgbClr val="C1E0FF"/>
      </a:dk2>
      <a:lt2>
        <a:srgbClr val="C0C0C0"/>
      </a:lt2>
      <a:accent1>
        <a:srgbClr val="AFA280"/>
      </a:accent1>
      <a:accent2>
        <a:srgbClr val="003366"/>
      </a:accent2>
      <a:accent3>
        <a:srgbClr val="595959"/>
      </a:accent3>
      <a:accent4>
        <a:srgbClr val="6BABC9"/>
      </a:accent4>
      <a:accent5>
        <a:srgbClr val="0086BC"/>
      </a:accent5>
      <a:accent6>
        <a:srgbClr val="EE0033"/>
      </a:accent6>
      <a:hlink>
        <a:srgbClr val="262626"/>
      </a:hlink>
      <a:folHlink>
        <a:srgbClr val="2F6680"/>
      </a:folHlink>
    </a:clrScheme>
    <a:fontScheme name="PowerPoint Template English with Pi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Template English with Pi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English with Pi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English with Pi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English with Pi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English with Pi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English with Pi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English with Pi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English with Picture 8">
        <a:dk1>
          <a:srgbClr val="595959"/>
        </a:dk1>
        <a:lt1>
          <a:srgbClr val="FFFFFF"/>
        </a:lt1>
        <a:dk2>
          <a:srgbClr val="ED4119"/>
        </a:dk2>
        <a:lt2>
          <a:srgbClr val="5E574E"/>
        </a:lt2>
        <a:accent1>
          <a:srgbClr val="2A80B6"/>
        </a:accent1>
        <a:accent2>
          <a:srgbClr val="4F4B1F"/>
        </a:accent2>
        <a:accent3>
          <a:srgbClr val="FFFFFF"/>
        </a:accent3>
        <a:accent4>
          <a:srgbClr val="4B4B4B"/>
        </a:accent4>
        <a:accent5>
          <a:srgbClr val="ACC0D7"/>
        </a:accent5>
        <a:accent6>
          <a:srgbClr val="47431B"/>
        </a:accent6>
        <a:hlink>
          <a:srgbClr val="65979F"/>
        </a:hlink>
        <a:folHlink>
          <a:srgbClr val="BFA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English with Picture 9">
        <a:dk1>
          <a:srgbClr val="000000"/>
        </a:dk1>
        <a:lt1>
          <a:srgbClr val="FFFFFF"/>
        </a:lt1>
        <a:dk2>
          <a:srgbClr val="EE0033"/>
        </a:dk2>
        <a:lt2>
          <a:srgbClr val="808080"/>
        </a:lt2>
        <a:accent1>
          <a:srgbClr val="BFA075"/>
        </a:accent1>
        <a:accent2>
          <a:srgbClr val="2A80B6"/>
        </a:accent2>
        <a:accent3>
          <a:srgbClr val="FFFFFF"/>
        </a:accent3>
        <a:accent4>
          <a:srgbClr val="000000"/>
        </a:accent4>
        <a:accent5>
          <a:srgbClr val="DCCDBD"/>
        </a:accent5>
        <a:accent6>
          <a:srgbClr val="2573A5"/>
        </a:accent6>
        <a:hlink>
          <a:srgbClr val="4F4B1F"/>
        </a:hlink>
        <a:folHlink>
          <a:srgbClr val="6597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Leica Geosystems</Template>
  <TotalTime>57</TotalTime>
  <Words>382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Leica Geosystems</vt:lpstr>
      <vt:lpstr>Creating User Defined Targets on the ScanStation P-16/30/40</vt:lpstr>
      <vt:lpstr>Background</vt:lpstr>
      <vt:lpstr>Background</vt:lpstr>
      <vt:lpstr>Step 1 -  From the Main Menu Select “Manage”</vt:lpstr>
      <vt:lpstr>Step 2 -  Then select “Targets”</vt:lpstr>
      <vt:lpstr>Step 3 -  Select “New”</vt:lpstr>
      <vt:lpstr>Step 4 -Type in the Target’s Name and Height </vt:lpstr>
      <vt:lpstr>The target now appears in your target list </vt:lpstr>
      <vt:lpstr>Repeat the process for all desired user defined targets</vt:lpstr>
      <vt:lpstr>Final thought</vt:lpstr>
    </vt:vector>
  </TitlesOfParts>
  <Company>Leica Geosystems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User Defined Targets on the ScanStation P-16/30/40</dc:title>
  <dc:creator>Tony Grissim</dc:creator>
  <cp:lastModifiedBy>Tony Grissim</cp:lastModifiedBy>
  <cp:revision>8</cp:revision>
  <dcterms:created xsi:type="dcterms:W3CDTF">2015-05-08T15:37:05Z</dcterms:created>
  <dcterms:modified xsi:type="dcterms:W3CDTF">2015-05-08T16:34:20Z</dcterms:modified>
</cp:coreProperties>
</file>